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076137745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E964A-E0A1-4B1F-8F19-C14506DA2DA3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3F30B-4AB8-4225-809C-58346DE453C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0591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9063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68F34E-B6A6-4324-C103-EF2279CB5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1C2B92-6720-BD0E-C802-4D396E902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3D24E-D9F2-3C42-78A3-605228FDB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D7D537-7F04-C66B-2AF7-490BCCF32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180F3F-934D-9640-8A89-AE3D46A88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325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478C95-4C6B-535C-1A72-5FF5824C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C35982-79E8-8869-D725-CB40D6958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E7060B-1EE2-7883-8E94-DAB36E6C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920AF7-EE9F-5AED-D982-DB4B2E231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57EE4D-D9A8-E676-2C90-07926908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417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CEF19D-88BE-7F78-925B-99CB5457AA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28BC5B-6C28-91B7-28D7-B517188FB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9C7DB9-1C3E-E71B-2C8E-28507A083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AE0C16-9AB0-96F3-E5A7-4B6822A2F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5776F4-6C43-1EAC-49C4-8386968D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521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16B0336-1EA2-5959-F5F1-B7332DDF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  <p:sp>
        <p:nvSpPr>
          <p:cNvPr id="67" name="Google Shape;67;p5"/>
          <p:cNvSpPr txBox="1">
            <a:spLocks noGrp="1"/>
          </p:cNvSpPr>
          <p:nvPr>
            <p:ph type="title"/>
          </p:nvPr>
        </p:nvSpPr>
        <p:spPr>
          <a:xfrm>
            <a:off x="1375234" y="2434980"/>
            <a:ext cx="7680400" cy="90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68" name="Google Shape;68;p5"/>
          <p:cNvSpPr txBox="1">
            <a:spLocks noGrp="1"/>
          </p:cNvSpPr>
          <p:nvPr>
            <p:ph type="body" idx="1"/>
          </p:nvPr>
        </p:nvSpPr>
        <p:spPr>
          <a:xfrm>
            <a:off x="1282781" y="-610002"/>
            <a:ext cx="3401627" cy="3106626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marL="135436" lvl="0" indent="0">
              <a:spcBef>
                <a:spcPts val="800"/>
              </a:spcBef>
              <a:spcAft>
                <a:spcPts val="0"/>
              </a:spcAft>
              <a:buSzPts val="2000"/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1218926" lvl="1" indent="-474027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2pPr>
            <a:lvl3pPr marL="1828388" lvl="2" indent="-474027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3pPr>
            <a:lvl4pPr marL="2437851" lvl="3" indent="-474027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4pPr>
            <a:lvl5pPr marL="3047314" lvl="4" indent="-474027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5pPr>
            <a:lvl6pPr marL="3656777" lvl="5" indent="-474027">
              <a:spcBef>
                <a:spcPts val="0"/>
              </a:spcBef>
              <a:spcAft>
                <a:spcPts val="0"/>
              </a:spcAft>
              <a:buSzPts val="2000"/>
              <a:buChar char="⋄"/>
              <a:defRPr/>
            </a:lvl6pPr>
            <a:lvl7pPr marL="4266239" lvl="6" indent="-474027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4875702" lvl="7" indent="-474027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5485165" lvl="8" indent="-474027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5174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ABD8A-B816-3BDD-29F8-391F80D4A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EA8F3-F69C-96B0-D506-EC7379D75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15CA28-FDCF-550A-C5D0-8EEB6E9B6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B1D89F-9A24-B339-3AA4-48899C664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008E27-CE29-2EB1-55F0-C3ED8912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030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82541-E13B-044C-196B-D42D4ACD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6E02D7-F330-7F67-6F64-26E91EC5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F5C27-68DE-6589-085A-7B8722E2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B0DA02-3DDB-B35B-DF79-40540239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70517F-5B0D-64A0-705C-12ED44E3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777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1E167-0E7F-77F2-C71B-4F507EE73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6E05AC-AB2D-4BF5-4FF3-B63D0603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2ABABE-C5DE-81BE-4B27-5D173680F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C26639-08C9-89DE-73BE-D70B3F3F1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1C8307-5850-43AD-49D6-9D38424E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C5FB04-C676-EA3C-1FE4-739B99C7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029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F07EEF-D81D-2B8E-6317-F71BD0DF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1AD042-96A0-C55F-0FF3-9FABFFA07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B60F88-F898-5581-4482-42BEA9907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E27AE7-B306-0AA6-C1F4-E0D3509F8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884796-8330-747D-7D17-2960C33BC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B9B88A2-3F7A-4511-5D13-018D4F148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B9EEBD-F05F-5377-3823-A2AFAA98B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E1E4BC8-9B8A-9B22-D0C8-503A9000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314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C4DA6-0D30-3D65-E94F-3BA040967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49299C-262E-0C27-9F07-75170FFF2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46D184F-F62A-96DE-D52F-7DBE592E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1A3A52-33FC-3FDA-AFE6-30880A61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228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E159F6D-9678-786C-3662-7F89E3EE6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EF3F091-42C8-AE69-7953-8D4F8CD10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B4B7BB-E083-554C-6358-31FDF263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365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38AABD-C4A0-0130-F0D5-542617A7E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49D749-160D-BEEE-82EB-DA1AC1DB2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25D8E0-4471-179C-BD9E-A9835E913B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6A5A5F-570D-D3A4-B048-D1495662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F36AD6-A28C-A413-EB28-D4F7E23F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05B74C-9D6D-998F-ECAE-EE6F5046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55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4D76A-E110-5D4A-9010-59C718F0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40743EA-317A-A484-B41B-E936863B0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B6923A-DA89-8637-7222-161F17E47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5EE602-B5D2-FBB2-A5B9-9F63EBAA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6EBE0A-4619-65BC-A8FC-A578CCA9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729036-F8C8-1FFE-3729-9A1ECF890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387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BCF1AE-7204-6ACD-C370-B817335A5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C6514E-DA87-0F00-D5F9-EFEF7F52E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FE30AC-5492-7EAE-DE12-CA08167794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9BD491-CB1E-45B5-9053-D3F2FA3746AF}" type="datetimeFigureOut">
              <a:rPr lang="es-CO" smtClean="0"/>
              <a:t>6/05/2025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86A16B-C117-7ACF-EE31-2C808EEE4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3AF698-09F3-D19B-92ED-FAF85C4691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C67963-66F6-4B25-82DE-7074F893D1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426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ítulo 5">
            <a:extLst>
              <a:ext uri="{FF2B5EF4-FFF2-40B4-BE49-F238E27FC236}">
                <a16:creationId xmlns:a16="http://schemas.microsoft.com/office/drawing/2014/main" id="{33E913EF-16CE-E22C-5CEB-72CD73779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637" y="556601"/>
            <a:ext cx="6111554" cy="907482"/>
          </a:xfrm>
        </p:spPr>
        <p:txBody>
          <a:bodyPr anchor="ctr">
            <a:normAutofit fontScale="90000"/>
          </a:bodyPr>
          <a:lstStyle/>
          <a:p>
            <a:r>
              <a:rPr lang="es-CO" sz="3600" dirty="0"/>
              <a:t>Organigrama Corporación Ruta N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258CF4EB-0C90-674A-EB78-E4938A55426D}"/>
              </a:ext>
            </a:extLst>
          </p:cNvPr>
          <p:cNvGrpSpPr/>
          <p:nvPr/>
        </p:nvGrpSpPr>
        <p:grpSpPr>
          <a:xfrm>
            <a:off x="535111" y="1699288"/>
            <a:ext cx="11121779" cy="3459425"/>
            <a:chOff x="-705200" y="1451270"/>
            <a:chExt cx="13603989" cy="3955459"/>
          </a:xfrm>
        </p:grpSpPr>
        <p:sp>
          <p:nvSpPr>
            <p:cNvPr id="27" name="Proceso alternativo 26">
              <a:extLst>
                <a:ext uri="{FF2B5EF4-FFF2-40B4-BE49-F238E27FC236}">
                  <a16:creationId xmlns:a16="http://schemas.microsoft.com/office/drawing/2014/main" id="{87649C4C-A7E9-2E77-865A-884F9A42E0B7}"/>
                </a:ext>
              </a:extLst>
            </p:cNvPr>
            <p:cNvSpPr/>
            <p:nvPr/>
          </p:nvSpPr>
          <p:spPr>
            <a:xfrm>
              <a:off x="6799575" y="2768164"/>
              <a:ext cx="1682014" cy="631073"/>
            </a:xfrm>
            <a:prstGeom prst="flowChartAlternateProcess">
              <a:avLst/>
            </a:prstGeom>
            <a:solidFill>
              <a:schemeClr val="bg1">
                <a:lumMod val="50000"/>
              </a:schemeClr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>
                  <a:solidFill>
                    <a:schemeClr val="bg1"/>
                  </a:solidFill>
                  <a:latin typeface="Neue Montreal" pitchFamily="2" charset="77"/>
                </a:rPr>
                <a:t>Control Interno</a:t>
              </a:r>
            </a:p>
          </p:txBody>
        </p:sp>
        <p:sp>
          <p:nvSpPr>
            <p:cNvPr id="28" name="Proceso alternativo 27">
              <a:extLst>
                <a:ext uri="{FF2B5EF4-FFF2-40B4-BE49-F238E27FC236}">
                  <a16:creationId xmlns:a16="http://schemas.microsoft.com/office/drawing/2014/main" id="{2CC18481-B5F4-8A52-B0F3-A52BC86D0DE6}"/>
                </a:ext>
              </a:extLst>
            </p:cNvPr>
            <p:cNvSpPr/>
            <p:nvPr/>
          </p:nvSpPr>
          <p:spPr>
            <a:xfrm>
              <a:off x="3655068" y="2773088"/>
              <a:ext cx="1682014" cy="631073"/>
            </a:xfrm>
            <a:prstGeom prst="flowChartAlternateProcess">
              <a:avLst/>
            </a:prstGeom>
            <a:solidFill>
              <a:schemeClr val="bg1">
                <a:lumMod val="50000"/>
              </a:schemeClr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>
                  <a:solidFill>
                    <a:schemeClr val="bg1"/>
                  </a:solidFill>
                  <a:latin typeface="Neue Montreal" pitchFamily="2" charset="77"/>
                </a:rPr>
                <a:t>Revisoría Fiscal</a:t>
              </a:r>
            </a:p>
          </p:txBody>
        </p:sp>
        <p:cxnSp>
          <p:nvCxnSpPr>
            <p:cNvPr id="29" name="Conector angular 28">
              <a:extLst>
                <a:ext uri="{FF2B5EF4-FFF2-40B4-BE49-F238E27FC236}">
                  <a16:creationId xmlns:a16="http://schemas.microsoft.com/office/drawing/2014/main" id="{D346B648-3DDC-C0BE-B0DB-157CD7A5F369}"/>
                </a:ext>
              </a:extLst>
            </p:cNvPr>
            <p:cNvCxnSpPr>
              <a:cxnSpLocks/>
              <a:stCxn id="41" idx="2"/>
              <a:endCxn id="43" idx="0"/>
            </p:cNvCxnSpPr>
            <p:nvPr/>
          </p:nvCxnSpPr>
          <p:spPr>
            <a:xfrm rot="5400000">
              <a:off x="4437710" y="2462968"/>
              <a:ext cx="1877480" cy="1394967"/>
            </a:xfrm>
            <a:prstGeom prst="bentConnector3">
              <a:avLst>
                <a:gd name="adj1" fmla="val 85716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angular 29">
              <a:extLst>
                <a:ext uri="{FF2B5EF4-FFF2-40B4-BE49-F238E27FC236}">
                  <a16:creationId xmlns:a16="http://schemas.microsoft.com/office/drawing/2014/main" id="{196E7B65-F2B7-88EC-68D5-D45C406D9B92}"/>
                </a:ext>
              </a:extLst>
            </p:cNvPr>
            <p:cNvCxnSpPr>
              <a:cxnSpLocks/>
              <a:stCxn id="41" idx="2"/>
              <a:endCxn id="27" idx="1"/>
            </p:cNvCxnSpPr>
            <p:nvPr/>
          </p:nvCxnSpPr>
          <p:spPr>
            <a:xfrm rot="16200000" flipH="1">
              <a:off x="6005759" y="2289885"/>
              <a:ext cx="861990" cy="725642"/>
            </a:xfrm>
            <a:prstGeom prst="bentConnector2">
              <a:avLst/>
            </a:prstGeom>
            <a:ln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angular 30">
              <a:extLst>
                <a:ext uri="{FF2B5EF4-FFF2-40B4-BE49-F238E27FC236}">
                  <a16:creationId xmlns:a16="http://schemas.microsoft.com/office/drawing/2014/main" id="{6FB9FB0A-BB73-A293-C82B-76C8D930F888}"/>
                </a:ext>
              </a:extLst>
            </p:cNvPr>
            <p:cNvCxnSpPr>
              <a:cxnSpLocks/>
              <a:stCxn id="41" idx="2"/>
              <a:endCxn id="28" idx="3"/>
            </p:cNvCxnSpPr>
            <p:nvPr/>
          </p:nvCxnSpPr>
          <p:spPr>
            <a:xfrm rot="5400000">
              <a:off x="5272051" y="2286743"/>
              <a:ext cx="866914" cy="736851"/>
            </a:xfrm>
            <a:prstGeom prst="bentConnector2">
              <a:avLst/>
            </a:prstGeom>
            <a:ln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Proceso alternativo 31">
              <a:extLst>
                <a:ext uri="{FF2B5EF4-FFF2-40B4-BE49-F238E27FC236}">
                  <a16:creationId xmlns:a16="http://schemas.microsoft.com/office/drawing/2014/main" id="{DF7E22DF-E003-41AB-F72B-915722773BD9}"/>
                </a:ext>
              </a:extLst>
            </p:cNvPr>
            <p:cNvSpPr/>
            <p:nvPr/>
          </p:nvSpPr>
          <p:spPr>
            <a:xfrm>
              <a:off x="8376512" y="4845146"/>
              <a:ext cx="2020622" cy="561583"/>
            </a:xfrm>
            <a:prstGeom prst="flowChartAlternateProcess">
              <a:avLst/>
            </a:prstGeom>
            <a:solidFill>
              <a:srgbClr val="92D05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>
                  <a:solidFill>
                    <a:schemeClr val="tx1"/>
                  </a:solidFill>
                  <a:latin typeface="Neue Montreal" pitchFamily="2" charset="77"/>
                </a:rPr>
                <a:t>Subdirección Administrativa y Financiera</a:t>
              </a:r>
            </a:p>
          </p:txBody>
        </p:sp>
        <p:cxnSp>
          <p:nvCxnSpPr>
            <p:cNvPr id="33" name="Conector angular 32">
              <a:extLst>
                <a:ext uri="{FF2B5EF4-FFF2-40B4-BE49-F238E27FC236}">
                  <a16:creationId xmlns:a16="http://schemas.microsoft.com/office/drawing/2014/main" id="{B7A615AC-053A-E380-ACFF-B36C802E2BA0}"/>
                </a:ext>
              </a:extLst>
            </p:cNvPr>
            <p:cNvCxnSpPr>
              <a:cxnSpLocks/>
              <a:stCxn id="41" idx="2"/>
              <a:endCxn id="32" idx="0"/>
            </p:cNvCxnSpPr>
            <p:nvPr/>
          </p:nvCxnSpPr>
          <p:spPr>
            <a:xfrm rot="16200000" flipH="1">
              <a:off x="6418661" y="1876983"/>
              <a:ext cx="2623435" cy="3312890"/>
            </a:xfrm>
            <a:prstGeom prst="bentConnector3">
              <a:avLst>
                <a:gd name="adj1" fmla="val 61231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Proceso alternativo 33">
              <a:extLst>
                <a:ext uri="{FF2B5EF4-FFF2-40B4-BE49-F238E27FC236}">
                  <a16:creationId xmlns:a16="http://schemas.microsoft.com/office/drawing/2014/main" id="{D82FC76F-FD5C-E319-67F1-AEAB467A03C6}"/>
                </a:ext>
              </a:extLst>
            </p:cNvPr>
            <p:cNvSpPr/>
            <p:nvPr/>
          </p:nvSpPr>
          <p:spPr>
            <a:xfrm>
              <a:off x="10759279" y="4845146"/>
              <a:ext cx="2139510" cy="561583"/>
            </a:xfrm>
            <a:prstGeom prst="flowChartAlternateProcess">
              <a:avLst/>
            </a:prstGeom>
            <a:solidFill>
              <a:srgbClr val="92D05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>
                  <a:solidFill>
                    <a:schemeClr val="tx1"/>
                  </a:solidFill>
                  <a:latin typeface="Neue Montreal" pitchFamily="2" charset="77"/>
                </a:rPr>
                <a:t>Subdirección  </a:t>
              </a:r>
            </a:p>
            <a:p>
              <a:pPr algn="ctr"/>
              <a:r>
                <a:rPr lang="es-CO" sz="1000">
                  <a:solidFill>
                    <a:schemeClr val="tx1"/>
                  </a:solidFill>
                  <a:latin typeface="Neue Montreal" pitchFamily="2" charset="77"/>
                </a:rPr>
                <a:t>Emprendimientos Tradicionales</a:t>
              </a:r>
            </a:p>
          </p:txBody>
        </p:sp>
        <p:cxnSp>
          <p:nvCxnSpPr>
            <p:cNvPr id="35" name="Conector angular 34">
              <a:extLst>
                <a:ext uri="{FF2B5EF4-FFF2-40B4-BE49-F238E27FC236}">
                  <a16:creationId xmlns:a16="http://schemas.microsoft.com/office/drawing/2014/main" id="{67C952FF-04BA-A718-1247-1E36B9FBB946}"/>
                </a:ext>
              </a:extLst>
            </p:cNvPr>
            <p:cNvCxnSpPr>
              <a:cxnSpLocks/>
              <a:stCxn id="41" idx="2"/>
              <a:endCxn id="34" idx="0"/>
            </p:cNvCxnSpPr>
            <p:nvPr/>
          </p:nvCxnSpPr>
          <p:spPr>
            <a:xfrm rot="16200000" flipH="1">
              <a:off x="7639766" y="655877"/>
              <a:ext cx="2623435" cy="5755101"/>
            </a:xfrm>
            <a:prstGeom prst="bentConnector3">
              <a:avLst>
                <a:gd name="adj1" fmla="val 60844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ceso alternativo 35">
              <a:extLst>
                <a:ext uri="{FF2B5EF4-FFF2-40B4-BE49-F238E27FC236}">
                  <a16:creationId xmlns:a16="http://schemas.microsoft.com/office/drawing/2014/main" id="{DE54D877-9AC4-06F2-A188-AEBBA7DE7194}"/>
                </a:ext>
              </a:extLst>
            </p:cNvPr>
            <p:cNvSpPr/>
            <p:nvPr/>
          </p:nvSpPr>
          <p:spPr>
            <a:xfrm>
              <a:off x="9246937" y="2083584"/>
              <a:ext cx="1897112" cy="492972"/>
            </a:xfrm>
            <a:prstGeom prst="flowChartAlternateProcess">
              <a:avLst/>
            </a:prstGeom>
            <a:solidFill>
              <a:schemeClr val="accent4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309"/>
              <a:r>
                <a:rPr lang="es-CO" sz="1000" dirty="0">
                  <a:solidFill>
                    <a:schemeClr val="bg1"/>
                  </a:solidFill>
                  <a:latin typeface="Neue Montreal" pitchFamily="2" charset="77"/>
                </a:rPr>
                <a:t> Gestión de Marca y Comunicaciones </a:t>
              </a:r>
            </a:p>
          </p:txBody>
        </p:sp>
        <p:sp>
          <p:nvSpPr>
            <p:cNvPr id="37" name="Proceso alternativo 36">
              <a:extLst>
                <a:ext uri="{FF2B5EF4-FFF2-40B4-BE49-F238E27FC236}">
                  <a16:creationId xmlns:a16="http://schemas.microsoft.com/office/drawing/2014/main" id="{01727186-1546-DC07-210D-0B9FDFBB7FB7}"/>
                </a:ext>
              </a:extLst>
            </p:cNvPr>
            <p:cNvSpPr/>
            <p:nvPr/>
          </p:nvSpPr>
          <p:spPr>
            <a:xfrm>
              <a:off x="9246937" y="1451270"/>
              <a:ext cx="1770980" cy="538259"/>
            </a:xfrm>
            <a:prstGeom prst="flowChartAlternateProcess">
              <a:avLst/>
            </a:prstGeom>
            <a:solidFill>
              <a:srgbClr val="92D05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309"/>
              <a:r>
                <a:rPr lang="es-CO" sz="1000">
                  <a:solidFill>
                    <a:schemeClr val="tx1"/>
                  </a:solidFill>
                  <a:latin typeface="Neue Montreal" pitchFamily="2" charset="77"/>
                </a:rPr>
                <a:t>Secretaría General</a:t>
              </a:r>
            </a:p>
          </p:txBody>
        </p:sp>
        <p:cxnSp>
          <p:nvCxnSpPr>
            <p:cNvPr id="38" name="Conector angular 37">
              <a:extLst>
                <a:ext uri="{FF2B5EF4-FFF2-40B4-BE49-F238E27FC236}">
                  <a16:creationId xmlns:a16="http://schemas.microsoft.com/office/drawing/2014/main" id="{7FCC6F66-5AA7-D125-2644-58050BC23E61}"/>
                </a:ext>
              </a:extLst>
            </p:cNvPr>
            <p:cNvCxnSpPr>
              <a:cxnSpLocks/>
              <a:stCxn id="41" idx="3"/>
              <a:endCxn id="36" idx="1"/>
            </p:cNvCxnSpPr>
            <p:nvPr/>
          </p:nvCxnSpPr>
          <p:spPr>
            <a:xfrm>
              <a:off x="7255576" y="1956163"/>
              <a:ext cx="1991361" cy="373908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angular 38">
              <a:extLst>
                <a:ext uri="{FF2B5EF4-FFF2-40B4-BE49-F238E27FC236}">
                  <a16:creationId xmlns:a16="http://schemas.microsoft.com/office/drawing/2014/main" id="{CD802CC5-2DDC-ED50-61C0-023F82B6F918}"/>
                </a:ext>
              </a:extLst>
            </p:cNvPr>
            <p:cNvCxnSpPr>
              <a:cxnSpLocks/>
              <a:stCxn id="41" idx="3"/>
              <a:endCxn id="37" idx="1"/>
            </p:cNvCxnSpPr>
            <p:nvPr/>
          </p:nvCxnSpPr>
          <p:spPr>
            <a:xfrm flipV="1">
              <a:off x="7255577" y="1720400"/>
              <a:ext cx="1991360" cy="235763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cto de flecha 67">
              <a:extLst>
                <a:ext uri="{FF2B5EF4-FFF2-40B4-BE49-F238E27FC236}">
                  <a16:creationId xmlns:a16="http://schemas.microsoft.com/office/drawing/2014/main" id="{56B827D0-BED4-2586-61F7-01BB506B6ED0}"/>
                </a:ext>
              </a:extLst>
            </p:cNvPr>
            <p:cNvCxnSpPr>
              <a:cxnSpLocks/>
              <a:stCxn id="41" idx="2"/>
              <a:endCxn id="42" idx="0"/>
            </p:cNvCxnSpPr>
            <p:nvPr/>
          </p:nvCxnSpPr>
          <p:spPr>
            <a:xfrm rot="5400000">
              <a:off x="2268228" y="293490"/>
              <a:ext cx="1877484" cy="5733926"/>
            </a:xfrm>
            <a:prstGeom prst="bentConnector3">
              <a:avLst>
                <a:gd name="adj1" fmla="val 85175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Proceso alternativo 40">
              <a:extLst>
                <a:ext uri="{FF2B5EF4-FFF2-40B4-BE49-F238E27FC236}">
                  <a16:creationId xmlns:a16="http://schemas.microsoft.com/office/drawing/2014/main" id="{9884BD89-A637-2520-9123-9F4E49B9D720}"/>
                </a:ext>
              </a:extLst>
            </p:cNvPr>
            <p:cNvSpPr/>
            <p:nvPr/>
          </p:nvSpPr>
          <p:spPr>
            <a:xfrm>
              <a:off x="4892288" y="1690615"/>
              <a:ext cx="2363289" cy="531096"/>
            </a:xfrm>
            <a:prstGeom prst="flowChartAlternateProcess">
              <a:avLst/>
            </a:prstGeom>
            <a:solidFill>
              <a:schemeClr val="tx1">
                <a:lumMod val="75000"/>
                <a:lumOff val="25000"/>
              </a:schemeClr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400" dirty="0">
                  <a:solidFill>
                    <a:schemeClr val="bg1"/>
                  </a:solidFill>
                  <a:latin typeface="Neue Montreal" pitchFamily="2" charset="77"/>
                </a:rPr>
                <a:t>Dirección Ejecutiva</a:t>
              </a:r>
            </a:p>
          </p:txBody>
        </p:sp>
        <p:sp>
          <p:nvSpPr>
            <p:cNvPr id="42" name="Proceso alternativo 41">
              <a:extLst>
                <a:ext uri="{FF2B5EF4-FFF2-40B4-BE49-F238E27FC236}">
                  <a16:creationId xmlns:a16="http://schemas.microsoft.com/office/drawing/2014/main" id="{79075CB7-11C4-4E41-4741-DD1B72D9DCEE}"/>
                </a:ext>
              </a:extLst>
            </p:cNvPr>
            <p:cNvSpPr/>
            <p:nvPr/>
          </p:nvSpPr>
          <p:spPr>
            <a:xfrm>
              <a:off x="-705200" y="4099195"/>
              <a:ext cx="2090413" cy="563292"/>
            </a:xfrm>
            <a:prstGeom prst="flowChartAlternateProcess">
              <a:avLst/>
            </a:prstGeom>
            <a:solidFill>
              <a:srgbClr val="FFC00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>
                  <a:solidFill>
                    <a:schemeClr val="bg2">
                      <a:lumMod val="25000"/>
                    </a:schemeClr>
                  </a:solidFill>
                  <a:latin typeface="Neue Montreal" pitchFamily="2" charset="77"/>
                </a:rPr>
                <a:t>Dirección Proyectos Estratégicos CTI</a:t>
              </a:r>
            </a:p>
          </p:txBody>
        </p:sp>
        <p:sp>
          <p:nvSpPr>
            <p:cNvPr id="43" name="Proceso alternativo 42">
              <a:extLst>
                <a:ext uri="{FF2B5EF4-FFF2-40B4-BE49-F238E27FC236}">
                  <a16:creationId xmlns:a16="http://schemas.microsoft.com/office/drawing/2014/main" id="{EF3DD120-993D-2324-9CB4-AD7CC481CCD9}"/>
                </a:ext>
              </a:extLst>
            </p:cNvPr>
            <p:cNvSpPr/>
            <p:nvPr/>
          </p:nvSpPr>
          <p:spPr>
            <a:xfrm>
              <a:off x="3680080" y="4099191"/>
              <a:ext cx="1997772" cy="563292"/>
            </a:xfrm>
            <a:prstGeom prst="flowChartAlternateProcess">
              <a:avLst/>
            </a:prstGeom>
            <a:solidFill>
              <a:srgbClr val="FFC00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 dirty="0">
                  <a:solidFill>
                    <a:schemeClr val="bg2">
                      <a:lumMod val="25000"/>
                    </a:schemeClr>
                  </a:solidFill>
                  <a:latin typeface="Neue Montreal" pitchFamily="2" charset="77"/>
                </a:rPr>
                <a:t>Dirección Desarrollo de Negocios CTI</a:t>
              </a:r>
            </a:p>
          </p:txBody>
        </p:sp>
        <p:sp>
          <p:nvSpPr>
            <p:cNvPr id="44" name="Proceso alternativo 43">
              <a:extLst>
                <a:ext uri="{FF2B5EF4-FFF2-40B4-BE49-F238E27FC236}">
                  <a16:creationId xmlns:a16="http://schemas.microsoft.com/office/drawing/2014/main" id="{AFE9B305-F3DF-E13A-F972-913548FA3DB0}"/>
                </a:ext>
              </a:extLst>
            </p:cNvPr>
            <p:cNvSpPr/>
            <p:nvPr/>
          </p:nvSpPr>
          <p:spPr>
            <a:xfrm>
              <a:off x="1486328" y="4845146"/>
              <a:ext cx="1863573" cy="561583"/>
            </a:xfrm>
            <a:prstGeom prst="flowChartAlternateProcess">
              <a:avLst/>
            </a:prstGeom>
            <a:solidFill>
              <a:srgbClr val="92D05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 dirty="0">
                  <a:solidFill>
                    <a:schemeClr val="tx1"/>
                  </a:solidFill>
                  <a:latin typeface="Neue Montreal" pitchFamily="2" charset="77"/>
                </a:rPr>
                <a:t>Subdirección Conexión CTI con el Mundo</a:t>
              </a:r>
            </a:p>
          </p:txBody>
        </p:sp>
        <p:cxnSp>
          <p:nvCxnSpPr>
            <p:cNvPr id="45" name="Conector angular 44">
              <a:extLst>
                <a:ext uri="{FF2B5EF4-FFF2-40B4-BE49-F238E27FC236}">
                  <a16:creationId xmlns:a16="http://schemas.microsoft.com/office/drawing/2014/main" id="{D18A227E-FFFC-977E-F0DC-EE0388D0F174}"/>
                </a:ext>
              </a:extLst>
            </p:cNvPr>
            <p:cNvCxnSpPr>
              <a:cxnSpLocks/>
              <a:stCxn id="41" idx="2"/>
              <a:endCxn id="44" idx="0"/>
            </p:cNvCxnSpPr>
            <p:nvPr/>
          </p:nvCxnSpPr>
          <p:spPr>
            <a:xfrm rot="5400000">
              <a:off x="2934307" y="1705519"/>
              <a:ext cx="2623435" cy="3655818"/>
            </a:xfrm>
            <a:prstGeom prst="bentConnector3">
              <a:avLst>
                <a:gd name="adj1" fmla="val 60844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roceso alternativo 45">
              <a:extLst>
                <a:ext uri="{FF2B5EF4-FFF2-40B4-BE49-F238E27FC236}">
                  <a16:creationId xmlns:a16="http://schemas.microsoft.com/office/drawing/2014/main" id="{28DA5F36-6B7A-F43F-764F-40002A5BB71D}"/>
                </a:ext>
              </a:extLst>
            </p:cNvPr>
            <p:cNvSpPr/>
            <p:nvPr/>
          </p:nvSpPr>
          <p:spPr>
            <a:xfrm>
              <a:off x="5893830" y="4845146"/>
              <a:ext cx="2121300" cy="561583"/>
            </a:xfrm>
            <a:prstGeom prst="flowChartAlternateProcess">
              <a:avLst/>
            </a:prstGeom>
            <a:solidFill>
              <a:srgbClr val="92D050"/>
            </a:solidFill>
            <a:ln w="1905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CO" sz="1000">
                  <a:solidFill>
                    <a:schemeClr val="tx1"/>
                  </a:solidFill>
                  <a:latin typeface="Neue Montreal" pitchFamily="2" charset="77"/>
                </a:rPr>
                <a:t>Subdirección Excelencia y Sostenibilidad</a:t>
              </a:r>
            </a:p>
          </p:txBody>
        </p:sp>
        <p:cxnSp>
          <p:nvCxnSpPr>
            <p:cNvPr id="47" name="Conector angular 46">
              <a:extLst>
                <a:ext uri="{FF2B5EF4-FFF2-40B4-BE49-F238E27FC236}">
                  <a16:creationId xmlns:a16="http://schemas.microsoft.com/office/drawing/2014/main" id="{9692A919-E9CC-C80C-4F17-DCEC9454CDC3}"/>
                </a:ext>
              </a:extLst>
            </p:cNvPr>
            <p:cNvCxnSpPr>
              <a:cxnSpLocks/>
              <a:stCxn id="41" idx="2"/>
              <a:endCxn id="46" idx="0"/>
            </p:cNvCxnSpPr>
            <p:nvPr/>
          </p:nvCxnSpPr>
          <p:spPr>
            <a:xfrm rot="16200000" flipH="1">
              <a:off x="5202489" y="3093154"/>
              <a:ext cx="2623435" cy="880547"/>
            </a:xfrm>
            <a:prstGeom prst="bentConnector3">
              <a:avLst>
                <a:gd name="adj1" fmla="val 60844"/>
              </a:avLst>
            </a:prstGeom>
            <a:ln w="28575">
              <a:solidFill>
                <a:srgbClr val="FFC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477946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Panorámica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Neue Montreal</vt:lpstr>
      <vt:lpstr>Tema de Office</vt:lpstr>
      <vt:lpstr>Organigrama Corporación Ruta 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Andrés Maldonado</dc:creator>
  <cp:lastModifiedBy>Milena Andrea Muñoz Meneses</cp:lastModifiedBy>
  <cp:revision>3</cp:revision>
  <dcterms:created xsi:type="dcterms:W3CDTF">2024-11-18T12:12:47Z</dcterms:created>
  <dcterms:modified xsi:type="dcterms:W3CDTF">2025-05-06T19:17:56Z</dcterms:modified>
</cp:coreProperties>
</file>